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</p:sldIdLst>
  <p:sldSz cx="18288000" cy="10287000"/>
  <p:notesSz cx="6858000" cy="9144000"/>
  <p:defaultTextStyle>
    <a:defPPr>
      <a:defRPr lang="en-US"/>
    </a:defPPr>
    <a:lvl1pPr marL="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1pPr>
    <a:lvl2pPr marL="18139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2pPr>
    <a:lvl3pPr marL="36278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3pPr>
    <a:lvl4pPr marL="54416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4pPr>
    <a:lvl5pPr marL="72556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5pPr>
    <a:lvl6pPr marL="90694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6pPr>
    <a:lvl7pPr marL="108834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7pPr>
    <a:lvl8pPr marL="126972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8pPr>
    <a:lvl9pPr marL="145111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2441"/>
    <a:srgbClr val="8C004F"/>
    <a:srgbClr val="86C5DB"/>
    <a:srgbClr val="3E67A8"/>
    <a:srgbClr val="00934F"/>
    <a:srgbClr val="92B441"/>
    <a:srgbClr val="20BDC4"/>
    <a:srgbClr val="009CDE"/>
    <a:srgbClr val="BD49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94" autoAdjust="0"/>
    <p:restoredTop sz="94660"/>
  </p:normalViewPr>
  <p:slideViewPr>
    <p:cSldViewPr snapToGrid="0">
      <p:cViewPr varScale="1">
        <p:scale>
          <a:sx n="45" d="100"/>
          <a:sy n="45" d="100"/>
        </p:scale>
        <p:origin x="92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01/12/2025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32917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01/12/2025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14441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775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01450" cy="8717757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01/12/2025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72870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01/12/2025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26166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2564608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01/12/2025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42167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7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01/12/2025</a:t>
            </a:fld>
            <a:endParaRPr lang="pt-B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53619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01/12/2025</a:t>
            </a:fld>
            <a:endParaRPr lang="pt-B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68886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01/12/2025</a:t>
            </a:fld>
            <a:endParaRPr lang="pt-B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73915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01/12/2025</a:t>
            </a:fld>
            <a:endParaRPr lang="pt-B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5610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01/12/2025</a:t>
            </a:fld>
            <a:endParaRPr lang="pt-B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32006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pt-BR" dirty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01/12/2025</a:t>
            </a:fld>
            <a:endParaRPr lang="pt-B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79567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85531-4E6B-49CA-97D3-087F430CF305}" type="datetimeFigureOut">
              <a:rPr lang="pt-BR" smtClean="0"/>
              <a:t>01/12/2025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6FA96-3119-477E-B69D-35292D4D33F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84447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5"/>
            <a:ext cx="18288000" cy="1401110"/>
          </a:xfrm>
          <a:prstGeom prst="rect">
            <a:avLst/>
          </a:prstGeom>
          <a:gradFill flip="none" rotWithShape="1">
            <a:gsLst>
              <a:gs pos="0">
                <a:srgbClr val="8C004F"/>
              </a:gs>
              <a:gs pos="29000">
                <a:srgbClr val="F0244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964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2994813" y="28474"/>
            <a:ext cx="14937246" cy="12052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r"/>
            <a:r>
              <a:rPr lang="pt-BR" sz="2800" b="1" dirty="0">
                <a:latin typeface="Arial" panose="020B0604020202020204" pitchFamily="34" charset="0"/>
                <a:cs typeface="Arial" panose="020B0604020202020204" pitchFamily="34" charset="0"/>
              </a:rPr>
              <a:t>XXI SIMPÓSIO DE INOVAÇÕES TÉCNICAS DA ETEC ASTOR DE MATTOS CARVALHO</a:t>
            </a:r>
          </a:p>
          <a:p>
            <a:pPr algn="r"/>
            <a:r>
              <a:rPr lang="pt-BR" sz="2800" dirty="0"/>
              <a:t>02 de dezembro de 2025</a:t>
            </a:r>
          </a:p>
        </p:txBody>
      </p:sp>
      <p:sp>
        <p:nvSpPr>
          <p:cNvPr id="10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643" y="1514108"/>
            <a:ext cx="885222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1800" b="1" dirty="0">
                <a:latin typeface="Arial" pitchFamily="34" charset="0"/>
                <a:cs typeface="Arial" pitchFamily="34" charset="0"/>
              </a:rPr>
              <a:t>MEU PLANEJADOR ESCOLAR</a:t>
            </a:r>
          </a:p>
          <a:p>
            <a:pPr algn="ctr"/>
            <a:endParaRPr lang="pt-BR" sz="1800" dirty="0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381178C-5FBF-4AEC-AA82-9A72BA04B5DE}"/>
              </a:ext>
            </a:extLst>
          </p:cNvPr>
          <p:cNvSpPr txBox="1"/>
          <p:nvPr/>
        </p:nvSpPr>
        <p:spPr>
          <a:xfrm>
            <a:off x="13700077" y="5465920"/>
            <a:ext cx="4517332" cy="231999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pt-BR" sz="1200" b="1" cap="all" dirty="0">
                <a:latin typeface="Arial" panose="020B0604020202020204" pitchFamily="34" charset="0"/>
                <a:cs typeface="Arial" panose="020B0604020202020204" pitchFamily="34" charset="0"/>
              </a:rPr>
              <a:t>AGRADECIMENTOS</a:t>
            </a:r>
          </a:p>
          <a:p>
            <a:pPr algn="just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Agradecemos à </a:t>
            </a:r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ETEC Astor de Mattos Carvalho</a:t>
            </a: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 pela oportunidade, ao Professor </a:t>
            </a:r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Guido Aparecido Branco Junior</a:t>
            </a: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 pela orientação</a:t>
            </a:r>
          </a:p>
          <a:p>
            <a:pPr algn="just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 dedicada e a todos os professores que contribuíram para o nosso desenvolvimento técnico.</a:t>
            </a:r>
          </a:p>
          <a:p>
            <a:pPr algn="just"/>
            <a:endParaRPr lang="pt-B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1200" b="1" cap="all" dirty="0">
                <a:latin typeface="Arial" panose="020B0604020202020204" pitchFamily="34" charset="0"/>
                <a:cs typeface="Arial" panose="020B0604020202020204" pitchFamily="34" charset="0"/>
              </a:rPr>
              <a:t>PRINCIPAIS REFERÊNCIAS BIBLIOGRÁFICAS</a:t>
            </a:r>
          </a:p>
          <a:p>
            <a:pPr algn="just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LOPES, Ângela Tenilly Ribeiro. A importância do planejamento para o sucesso escolar. 2014. Acesso em: 23 de maio 2025, 14:20. SOBRENOME, Nome Autor. </a:t>
            </a:r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Título da Obra</a:t>
            </a: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. Edição, Local, Editora, data.</a:t>
            </a:r>
          </a:p>
          <a:p>
            <a:pPr algn="just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DUCKETT, Jon. HTML &amp; CSS: design and build websites. Indianapolis: Wiley, 2011. Acesso em: 23 de maio 2025, 13:55.</a:t>
            </a:r>
          </a:p>
          <a:p>
            <a:pPr algn="just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SILVA, Maurício Samy. Construindo sites com CSS e (X)HTML. Rio de Janeiro: Novatec, 2007. Acesso em: 23 de maio 2025, 13:55.</a:t>
            </a:r>
          </a:p>
          <a:p>
            <a:pPr algn="ctr"/>
            <a:endParaRPr lang="pt-BR" sz="1350" dirty="0"/>
          </a:p>
          <a:p>
            <a:pPr algn="ctr"/>
            <a:endParaRPr lang="pt-BR" sz="1350" dirty="0"/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42926C5C-79B8-4BB8-8437-82D284FF8BA6}"/>
              </a:ext>
            </a:extLst>
          </p:cNvPr>
          <p:cNvSpPr txBox="1"/>
          <p:nvPr/>
        </p:nvSpPr>
        <p:spPr>
          <a:xfrm>
            <a:off x="9144564" y="2513277"/>
            <a:ext cx="4517332" cy="40919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just"/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DESENVOLVIMENTO</a:t>
            </a:r>
            <a:b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altLang="pt-BR" sz="1200" dirty="0">
                <a:latin typeface="Arial" panose="020B0604020202020204" pitchFamily="34" charset="0"/>
                <a:cs typeface="Arial" panose="020B0604020202020204" pitchFamily="34" charset="0"/>
              </a:rPr>
              <a:t>O sistema Meu Planejador Escolar foi implementado em uma arquitetura full-stack utilizando PHP (Back-end) e MySQL (Banco de Dados), com foco na segurança e usabilidade. A funcionalidade de segurança é garantida pela criptografia de senhas via password_hash() e pela prevenção de ataques de SQL Injection através do uso de PDO com Prepared Statements. O núcleo do sistema é o CRUD completo para Tarefas e Disciplinas, que assegura a gestão eficaz da rotina acadêmica. Recursos avançados como o Dashboard com Saudação Dinâmica, a customização de Tema e o Painel Administrativo restrito por nível de acesso comprovam a robustez do projeto. Além disso, foi implementado um script de Lembretes Automatizados para notificação de tarefas, transformando o planejador em uma ferramenta ativa de gestão do tempo. </a:t>
            </a:r>
          </a:p>
          <a:p>
            <a:endParaRPr lang="pt-BR" sz="1350" dirty="0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5D3DE07-360C-4D6A-92F3-EC9ADE8855E6}"/>
              </a:ext>
            </a:extLst>
          </p:cNvPr>
          <p:cNvSpPr txBox="1"/>
          <p:nvPr/>
        </p:nvSpPr>
        <p:spPr>
          <a:xfrm>
            <a:off x="30574" y="2809441"/>
            <a:ext cx="4691701" cy="29324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ctr"/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INTRODUÇÃO</a:t>
            </a:r>
          </a:p>
          <a:p>
            <a:pPr algn="just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A rotina do estudante do ensino médio e técnico é marcada por uma alta e crescente demanda de atividades, prazos e compromissos extracurriculares. Frequentemente, a falta de ferramentas eficazes de organização e gestão do tempo resulta em sobrecarga e ineficiência acadêmica. O gerenciamento manual, baseado em agendas físicas ou planilhas desorganizadas, se mostra insuficiente para a complexidade do ambiente de estudos atual.</a:t>
            </a:r>
          </a:p>
          <a:p>
            <a:pPr algn="just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Diante desse cenário, o presente trabalho descreve o desenvolvimento e a implementação do Meu Planejador Escolar, um sistema web projetado para ser uma solução centralizada e digital para o problema da desorganização acadêmica. A aplicação visa substituir métodos ineficazes, oferecendo um ambiente interativo, seguro e modular para o gerenciamento de tarefas, disciplinas, horários e lembretes.</a:t>
            </a:r>
          </a:p>
          <a:p>
            <a:endParaRPr lang="pt-BR" sz="1350" dirty="0"/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3387386-60FF-4476-8EF5-3ECA240B32DC}"/>
              </a:ext>
            </a:extLst>
          </p:cNvPr>
          <p:cNvSpPr txBox="1"/>
          <p:nvPr/>
        </p:nvSpPr>
        <p:spPr>
          <a:xfrm>
            <a:off x="0" y="2017453"/>
            <a:ext cx="18288000" cy="461665"/>
          </a:xfrm>
          <a:prstGeom prst="rect">
            <a:avLst/>
          </a:prstGeom>
          <a:solidFill>
            <a:srgbClr val="F0244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pt-BR" sz="2360" dirty="0"/>
              <a:t>TÉCNICO EM INFORMÁTICA PARA INTERNET INTEGRADO AO ENSINO MÉDIO</a:t>
            </a:r>
          </a:p>
        </p:txBody>
      </p:sp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4696958" y="2472642"/>
            <a:ext cx="0" cy="7017916"/>
          </a:xfrm>
          <a:prstGeom prst="line">
            <a:avLst/>
          </a:prstGeom>
          <a:ln w="12700">
            <a:solidFill>
              <a:srgbClr val="F02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B5F51435-4D34-4E30-AD87-BDEBFE22A8A8}"/>
              </a:ext>
            </a:extLst>
          </p:cNvPr>
          <p:cNvSpPr txBox="1"/>
          <p:nvPr/>
        </p:nvSpPr>
        <p:spPr>
          <a:xfrm>
            <a:off x="292342" y="6412505"/>
            <a:ext cx="4932184" cy="28979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1350" b="1" dirty="0"/>
              <a:t>FIGURA 01 – PÁGINA INICIAL DO SITE</a:t>
            </a:r>
            <a:br>
              <a:rPr lang="pt-BR" sz="1350" b="1" dirty="0"/>
            </a:br>
            <a:endParaRPr lang="pt-BR" sz="1350" dirty="0"/>
          </a:p>
        </p:txBody>
      </p: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38EF85FE-4EE4-49E7-B027-5A41A92F9538}"/>
              </a:ext>
            </a:extLst>
          </p:cNvPr>
          <p:cNvSpPr txBox="1"/>
          <p:nvPr/>
        </p:nvSpPr>
        <p:spPr>
          <a:xfrm>
            <a:off x="4674754" y="2809441"/>
            <a:ext cx="4517332" cy="22771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ctr"/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 OBJETIVO GERAL              </a:t>
            </a:r>
            <a:b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Desenvolver, implementar e validar o sistema web </a:t>
            </a:r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Meu Planejador Escolar</a:t>
            </a: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, capaz de fornecer ferramentas digitais centralizadas para o gerenciamento seguro e eficiente da rotina acadêmica, como tarefas, disciplinas e horários, visando o aumento da produtividade do estudante.</a:t>
            </a:r>
          </a:p>
          <a:p>
            <a:endParaRPr lang="pt-BR" sz="1350" dirty="0"/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4A705611-D730-467A-8D9D-463A629029A1}"/>
              </a:ext>
            </a:extLst>
          </p:cNvPr>
          <p:cNvSpPr txBox="1"/>
          <p:nvPr/>
        </p:nvSpPr>
        <p:spPr>
          <a:xfrm>
            <a:off x="4700600" y="5217186"/>
            <a:ext cx="4440921" cy="3347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just"/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METODOLOGIA</a:t>
            </a:r>
            <a:b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1286" dirty="0"/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606ED75F-2D24-4C1D-9C7B-078D30D222B7}"/>
              </a:ext>
            </a:extLst>
          </p:cNvPr>
          <p:cNvSpPr txBox="1"/>
          <p:nvPr/>
        </p:nvSpPr>
        <p:spPr>
          <a:xfrm>
            <a:off x="13693992" y="2515573"/>
            <a:ext cx="4529502" cy="3347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just"/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CONCLUSÃO</a:t>
            </a:r>
            <a:b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O trabalho de conclusão de curso culminou na implementação bem-sucedida do Meu Planejador Escolar, provando a eficácia do desenvolvimento full-stack (PHP/MySQL) como solução para o problema de desorganização acadêmica. O sistema alcança o objetivo geral ao oferecer uma plataforma centralizada que integra as necessidades do estudante com recursos avançados de segurança e usabilidade. O projeto não só resolve a demanda de gerenciamento de tempo, como também estabelece uma base sólida e modular para futuras expansões, como a integração de APIs de calendário ou a adição de funcionalidades de gamificação, consolidando-se como uma ferramenta valiosa para a otimização da rotina de estudos.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-2479" y="9514198"/>
            <a:ext cx="18288000" cy="790656"/>
          </a:xfrm>
          <a:prstGeom prst="rect">
            <a:avLst/>
          </a:prstGeom>
          <a:gradFill flip="none" rotWithShape="1">
            <a:gsLst>
              <a:gs pos="100000">
                <a:srgbClr val="8C004F"/>
              </a:gs>
              <a:gs pos="81000">
                <a:srgbClr val="F0244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8992" tIns="24496" rIns="48992" bIns="24496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/>
          </a:lstStyle>
          <a:p>
            <a:endParaRPr lang="pt-BR" sz="964" dirty="0"/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1659" y="9460662"/>
            <a:ext cx="3698254" cy="892600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61923" y="9627999"/>
            <a:ext cx="885714" cy="557938"/>
          </a:xfrm>
          <a:prstGeom prst="rect">
            <a:avLst/>
          </a:prstGeom>
        </p:spPr>
      </p:pic>
      <p:grpSp>
        <p:nvGrpSpPr>
          <p:cNvPr id="30" name="Agrupar 29"/>
          <p:cNvGrpSpPr/>
          <p:nvPr/>
        </p:nvGrpSpPr>
        <p:grpSpPr>
          <a:xfrm>
            <a:off x="9284231" y="6663601"/>
            <a:ext cx="4237216" cy="2587520"/>
            <a:chOff x="799811" y="15375783"/>
            <a:chExt cx="13058755" cy="7810840"/>
          </a:xfrm>
        </p:grpSpPr>
        <p:sp>
          <p:nvSpPr>
            <p:cNvPr id="31" name="Retângulo 30"/>
            <p:cNvSpPr/>
            <p:nvPr/>
          </p:nvSpPr>
          <p:spPr>
            <a:xfrm>
              <a:off x="799811" y="15375783"/>
              <a:ext cx="13058755" cy="78108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964" dirty="0"/>
            </a:p>
          </p:txBody>
        </p:sp>
        <p:pic>
          <p:nvPicPr>
            <p:cNvPr id="33" name="Imagem 3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62318" y="18411471"/>
              <a:ext cx="1726276" cy="1655685"/>
            </a:xfrm>
            <a:prstGeom prst="rect">
              <a:avLst/>
            </a:prstGeom>
          </p:spPr>
        </p:pic>
      </p:grpSp>
      <p:sp>
        <p:nvSpPr>
          <p:cNvPr id="36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563" y="1460336"/>
            <a:ext cx="89224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1400" b="1" cap="all" dirty="0">
                <a:latin typeface="Arial" pitchFamily="34" charset="0"/>
                <a:cs typeface="Arial" pitchFamily="34" charset="0"/>
              </a:rPr>
              <a:t>Ana laura pereira e andrey pedro da silva</a:t>
            </a:r>
          </a:p>
          <a:p>
            <a:pPr algn="ctr"/>
            <a:r>
              <a:rPr lang="pt-BR" sz="1400" b="1" dirty="0">
                <a:latin typeface="Arial" pitchFamily="34" charset="0"/>
                <a:cs typeface="Arial" pitchFamily="34" charset="0"/>
              </a:rPr>
              <a:t>Orientador(a): </a:t>
            </a:r>
            <a:r>
              <a:rPr lang="pt-BR" sz="1400" dirty="0">
                <a:latin typeface="Arial" pitchFamily="34" charset="0"/>
                <a:cs typeface="Arial" pitchFamily="34" charset="0"/>
              </a:rPr>
              <a:t>Prof. Guido Aparecido Branco Junior 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083" y="127490"/>
            <a:ext cx="2075789" cy="1231685"/>
          </a:xfrm>
          <a:prstGeom prst="rect">
            <a:avLst/>
          </a:prstGeom>
        </p:spPr>
      </p:pic>
      <p:cxnSp>
        <p:nvCxnSpPr>
          <p:cNvPr id="34" name="Conector reto 33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9152789" y="2442746"/>
            <a:ext cx="0" cy="7185253"/>
          </a:xfrm>
          <a:prstGeom prst="line">
            <a:avLst/>
          </a:prstGeom>
          <a:ln w="12700">
            <a:solidFill>
              <a:srgbClr val="F02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to 34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13643819" y="2388973"/>
            <a:ext cx="0" cy="7185253"/>
          </a:xfrm>
          <a:prstGeom prst="line">
            <a:avLst/>
          </a:prstGeom>
          <a:ln w="12700">
            <a:solidFill>
              <a:srgbClr val="F02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Agrupar 42"/>
          <p:cNvGrpSpPr/>
          <p:nvPr/>
        </p:nvGrpSpPr>
        <p:grpSpPr>
          <a:xfrm>
            <a:off x="334151" y="6702295"/>
            <a:ext cx="4132286" cy="2552892"/>
            <a:chOff x="799811" y="15375783"/>
            <a:chExt cx="13058755" cy="7810840"/>
          </a:xfrm>
        </p:grpSpPr>
        <p:sp>
          <p:nvSpPr>
            <p:cNvPr id="46" name="Retângulo 45"/>
            <p:cNvSpPr/>
            <p:nvPr/>
          </p:nvSpPr>
          <p:spPr>
            <a:xfrm>
              <a:off x="799811" y="15375783"/>
              <a:ext cx="13058755" cy="78108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964" dirty="0"/>
            </a:p>
          </p:txBody>
        </p:sp>
        <p:pic>
          <p:nvPicPr>
            <p:cNvPr id="47" name="Imagem 4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62318" y="18411471"/>
              <a:ext cx="1726276" cy="1655685"/>
            </a:xfrm>
            <a:prstGeom prst="rect">
              <a:avLst/>
            </a:prstGeom>
          </p:spPr>
        </p:pic>
      </p:grpSp>
      <p:sp>
        <p:nvSpPr>
          <p:cNvPr id="42" name="CaixaDeTexto 41">
            <a:extLst>
              <a:ext uri="{FF2B5EF4-FFF2-40B4-BE49-F238E27FC236}">
                <a16:creationId xmlns:a16="http://schemas.microsoft.com/office/drawing/2014/main" id="{61C954B1-A83C-4391-9783-B4CACE49EC84}"/>
              </a:ext>
            </a:extLst>
          </p:cNvPr>
          <p:cNvSpPr txBox="1"/>
          <p:nvPr/>
        </p:nvSpPr>
        <p:spPr>
          <a:xfrm>
            <a:off x="9222995" y="6413079"/>
            <a:ext cx="4298452" cy="3422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1350" b="1" dirty="0"/>
              <a:t>FIGURA ou GRÁFICOS – PÁGINA DE CADASTRO DO SITE</a:t>
            </a:r>
            <a:br>
              <a:rPr lang="pt-BR" sz="1428" b="1" dirty="0"/>
            </a:br>
            <a:endParaRPr lang="pt-BR" sz="1428" dirty="0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2E05348B-E470-4F78-9DA9-9EB8C3A612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92" y="6711694"/>
            <a:ext cx="4128646" cy="2539427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DB794AF2-2A6F-40AA-98C9-EF0A339592C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9674" y="6664501"/>
            <a:ext cx="4327887" cy="2586620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26777AA5-CF55-426A-A1D0-8293E7B378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7164" y="5601772"/>
            <a:ext cx="3977103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kumimoji="0" lang="pt-BR" altLang="pt-BR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metodologia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adotada baseou-se em </a:t>
            </a:r>
            <a:r>
              <a:rPr kumimoji="0" lang="pt-BR" altLang="pt-BR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leituras sobre e pesquisas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sobre organização estudantil e desenvolvimento de sistemas web, o que fundamentou a seleção das funcionalidades do site. O projeto foi construído em arquitetura </a:t>
            </a:r>
            <a:r>
              <a:rPr kumimoji="0" lang="pt-BR" altLang="pt-BR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Full-Stack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utilizando </a:t>
            </a:r>
            <a:r>
              <a:rPr kumimoji="0" lang="pt-BR" altLang="pt-BR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PHP (Back-end)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pt-BR" altLang="pt-BR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MySQL (Banco de Dados)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em um modelo relacional (6 tabelas) e </a:t>
            </a:r>
            <a:r>
              <a:rPr kumimoji="0" lang="pt-BR" altLang="pt-BR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HTML/CSS/JavaScript (Front-end)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As principais ferramentas de segurança implementadas incluíram o uso de </a:t>
            </a:r>
            <a:r>
              <a:rPr kumimoji="0" lang="pt-BR" altLang="pt-BR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PDO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contra </a:t>
            </a:r>
            <a:r>
              <a:rPr kumimoji="0" lang="pt-BR" altLang="pt-BR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SQL Injection</a:t>
            </a:r>
            <a:r>
              <a:rPr kumimoji="0" lang="pt-BR" altLang="pt-B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 a criptografia de senhas com password_hash(). </a:t>
            </a:r>
          </a:p>
        </p:txBody>
      </p:sp>
    </p:spTree>
    <p:extLst>
      <p:ext uri="{BB962C8B-B14F-4D97-AF65-F5344CB8AC3E}">
        <p14:creationId xmlns:p14="http://schemas.microsoft.com/office/powerpoint/2010/main" val="36123967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760</TotalTime>
  <Words>732</Words>
  <Application>Microsoft Office PowerPoint</Application>
  <PresentationFormat>Personalizar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Ronan Adriel Zenatti</dc:creator>
  <cp:lastModifiedBy>AlunoEtec AMC</cp:lastModifiedBy>
  <cp:revision>75</cp:revision>
  <dcterms:created xsi:type="dcterms:W3CDTF">2017-11-28T14:46:21Z</dcterms:created>
  <dcterms:modified xsi:type="dcterms:W3CDTF">2025-12-01T13:33:23Z</dcterms:modified>
</cp:coreProperties>
</file>